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98" r:id="rId21"/>
    <p:sldId id="299" r:id="rId22"/>
    <p:sldId id="274" r:id="rId23"/>
    <p:sldId id="300" r:id="rId24"/>
    <p:sldId id="276" r:id="rId25"/>
    <p:sldId id="301" r:id="rId26"/>
    <p:sldId id="302" r:id="rId27"/>
    <p:sldId id="303" r:id="rId28"/>
    <p:sldId id="304" r:id="rId29"/>
    <p:sldId id="305" r:id="rId30"/>
    <p:sldId id="306" r:id="rId31"/>
    <p:sldId id="308" r:id="rId32"/>
    <p:sldId id="307"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354"/>
  </p:normalViewPr>
  <p:slideViewPr>
    <p:cSldViewPr snapToGrid="0" snapToObjects="1">
      <p:cViewPr varScale="1">
        <p:scale>
          <a:sx n="80" d="100"/>
          <a:sy n="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how it differs from traditional testing, and what advantages it offers over traditional testing</a:t>
            </a:r>
          </a:p>
          <a:p>
            <a:pPr marL="171450" indent="-171450">
              <a:buFontTx/>
              <a:buChar char="-"/>
            </a:pPr>
            <a:r>
              <a:rPr lang="en-GB" sz="1200" dirty="0">
                <a:solidFill>
                  <a:srgbClr val="000000"/>
                </a:solidFill>
              </a:rPr>
              <a:t>we’ll see some examples of how we can write our own Property based tests, which should help explain what Property Based Testing is all about.</a:t>
            </a:r>
          </a:p>
          <a:p>
            <a:pPr marL="171450" indent="-171450">
              <a:buFontTx/>
              <a:buChar char="-"/>
            </a:pPr>
            <a:r>
              <a:rPr lang="en-GB" sz="1200" dirty="0">
                <a:solidFill>
                  <a:srgbClr val="000000"/>
                </a:solidFill>
              </a:rPr>
              <a:t>We’ll introduce some tooling that should help make our lives easier</a:t>
            </a:r>
          </a:p>
          <a:p>
            <a:r>
              <a:rPr lang="en-GB" sz="1200" dirty="0">
                <a:solidFill>
                  <a:srgbClr val="000000"/>
                </a:solidFill>
              </a:rPr>
              <a:t>- then we’ll put it into practice with the Diamond Kata, using some Property Based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please use the type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an alternative form of Test Driven Development. </a:t>
            </a:r>
          </a:p>
          <a:p>
            <a:r>
              <a:rPr lang="en-GB" sz="1200" kern="1200" dirty="0">
                <a:solidFill>
                  <a:schemeClr val="tx1"/>
                </a:solidFill>
                <a:effectLst/>
                <a:latin typeface="+mn-lt"/>
                <a:ea typeface="+mn-ea"/>
                <a:cs typeface="+mn-cs"/>
              </a:rPr>
              <a:t>Like example based testing, we can still write our tests up front, and we can still use it to drive out the design of our code and out APIs</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pPr marL="171450" indent="-171450">
              <a:buFontTx/>
              <a:buChar char="-"/>
            </a:pPr>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numbers and uppercase and lowercase letters, </a:t>
            </a:r>
          </a:p>
          <a:p>
            <a:pPr marL="171450" indent="-171450">
              <a:buFontTx/>
              <a:buChar char="-"/>
            </a:pPr>
            <a:r>
              <a:rPr lang="en-GB" sz="1200" kern="1200" dirty="0">
                <a:solidFill>
                  <a:schemeClr val="tx1"/>
                </a:solidFill>
                <a:effectLst/>
                <a:latin typeface="+mn-lt"/>
                <a:ea typeface="+mn-ea"/>
                <a:cs typeface="+mn-cs"/>
              </a:rPr>
              <a:t>no symbols or strange characters except the 4 hyphens we expect at fixed points in the result</a:t>
            </a:r>
          </a:p>
          <a:p>
            <a:r>
              <a:rPr lang="en-GB" sz="1200" kern="1200" dirty="0">
                <a:solidFill>
                  <a:schemeClr val="tx1"/>
                </a:solidFill>
                <a:effectLst/>
                <a:latin typeface="+mn-lt"/>
                <a:ea typeface="+mn-ea"/>
                <a:cs typeface="+mn-cs"/>
              </a:rPr>
              <a:t>- And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a:t>
            </a: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here we are asserting that, when calling Add, regardless of which order we supply our arguments, we get the same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returns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 so our test would fail if we had implemented our function this way.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need another test.</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4560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else can we say about Add?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05308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that test expressed in C#, and this test passes.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Another Property we could test for is; that for any valid integer X, adding zero to X is the same as X itself</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649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getting machines to replace our flawed human brains when selecting test cases: </a:t>
            </a:r>
          </a:p>
          <a:p>
            <a:r>
              <a:rPr lang="en-GB" sz="1200" kern="1200" dirty="0">
                <a:solidFill>
                  <a:schemeClr val="tx1"/>
                </a:solidFill>
                <a:effectLst/>
                <a:latin typeface="+mn-lt"/>
                <a:ea typeface="+mn-ea"/>
                <a:cs typeface="+mn-cs"/>
              </a:rPr>
              <a:t>They don’t get tired, they don’t feel pressure, and they don’t forget….so as a result, they will end up running far more weird and wonderful tests than we were ever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we’ve actually written LESS tests that we did before….so there is less to maintain!!</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22252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in order to figure it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 my friends, is the point!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to start using PBT then we need to learn to listen to our tests: we can’t blindly re-run them to see if the error goes away – and we cannot accept flaky tests that drive such behaviour!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can learn to accept non-determinism, but what about the other issues?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9700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Enter FS Check.</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Luckily there are tools out there that address these issues and make writing Property Based Tests much cleaner and quicker to do</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originally created for Haskell,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kern="1200" dirty="0">
                <a:solidFill>
                  <a:schemeClr val="tx1"/>
                </a:solidFill>
                <a:effectLst/>
                <a:latin typeface="+mn-lt"/>
                <a:ea typeface="+mn-ea"/>
                <a:cs typeface="+mn-cs"/>
              </a:rPr>
              <a:t>The links can be found on the resources slide at the end of this deck.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will keep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case, it’s output helps you understand which one failed, without any additional logging from us.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28454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here is one of our tests now that we’ve added a reference to the FS Check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with </a:t>
            </a:r>
            <a:r>
              <a:rPr lang="en-GB" sz="1200" kern="1200" dirty="0" err="1">
                <a:solidFill>
                  <a:schemeClr val="tx1"/>
                </a:solidFill>
                <a:effectLst/>
                <a:latin typeface="+mn-lt"/>
                <a:ea typeface="+mn-ea"/>
                <a:cs typeface="+mn-cs"/>
              </a:rPr>
              <a:t>NUnit</a:t>
            </a:r>
            <a:r>
              <a:rPr lang="en-GB" sz="1200" kern="1200" dirty="0">
                <a:solidFill>
                  <a:schemeClr val="tx1"/>
                </a:solidFill>
                <a:effectLst/>
                <a:latin typeface="+mn-lt"/>
                <a:ea typeface="+mn-ea"/>
                <a:cs typeface="+mn-cs"/>
              </a:rPr>
              <a:t>,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the Random object is gone too as it’s now redundant.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28771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you’ve had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That’s exactly what we are going to do now.</a:t>
            </a:r>
          </a:p>
          <a:p>
            <a:r>
              <a:rPr lang="en-GB" sz="1200" kern="1200" dirty="0">
                <a:solidFill>
                  <a:schemeClr val="tx1"/>
                </a:solidFill>
                <a:effectLst/>
                <a:latin typeface="+mn-lt"/>
                <a:ea typeface="+mn-ea"/>
                <a:cs typeface="+mn-cs"/>
              </a:rPr>
              <a:t>We are going to have a crack at doing the Diamond Kata, using Test Driven Development, but instead of Example Based Tests, we are going to use Property Based Tests.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we need to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18366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only valid inputs are the characters a-z, regardless of case.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412863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weak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let’s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24230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74321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a:t>
            </a:r>
          </a:p>
          <a:p>
            <a:r>
              <a:rPr lang="en-GB" sz="1200" kern="1200" dirty="0">
                <a:solidFill>
                  <a:schemeClr val="tx1"/>
                </a:solidFill>
                <a:effectLst/>
                <a:latin typeface="+mn-lt"/>
                <a:ea typeface="+mn-ea"/>
                <a:cs typeface="+mn-cs"/>
              </a:rPr>
              <a:t>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would ever happen.</a:t>
            </a:r>
          </a:p>
          <a:p>
            <a:r>
              <a:rPr lang="en-GB" sz="1200" kern="1200" dirty="0">
                <a:solidFill>
                  <a:schemeClr val="tx1"/>
                </a:solidFill>
                <a:effectLst/>
                <a:latin typeface="+mn-lt"/>
                <a:ea typeface="+mn-ea"/>
                <a:cs typeface="+mn-cs"/>
              </a:rPr>
              <a:t>And this is because there is a cost associated with exhaustive testing.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whether or not it’s worth the effort of creating and maintaining this test. </a:t>
            </a:r>
          </a:p>
          <a:p>
            <a:r>
              <a:rPr lang="en-GB" sz="1200" kern="1200" dirty="0">
                <a:solidFill>
                  <a:schemeClr val="tx1"/>
                </a:solidFill>
                <a:effectLst/>
                <a:latin typeface="+mn-lt"/>
                <a:ea typeface="+mn-ea"/>
                <a:cs typeface="+mn-cs"/>
              </a:rPr>
              <a:t>Again, at a time when we don’t necessarily have accurate data to perform such a calculation….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are basically making educated guesses and selecting arbitrary use cases!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 </a:t>
            </a:r>
            <a:r>
              <a:rPr lang="en-GB" sz="1200" kern="1200" dirty="0" err="1">
                <a:solidFill>
                  <a:schemeClr val="tx1"/>
                </a:solidFill>
                <a:effectLst/>
                <a:latin typeface="+mn-lt"/>
                <a:ea typeface="+mn-ea"/>
                <a:cs typeface="+mn-cs"/>
              </a:rPr>
              <a:t>ShouldAddTwoNumbersTogether</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we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sverif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cook-net/PropertyBasedTest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sverify/" TargetMode="External"/><Relationship Id="rId3" Type="http://schemas.openxmlformats.org/officeDocument/2006/relationships/image" Target="../media/image8.png"/><Relationship Id="rId7" Type="http://schemas.openxmlformats.org/officeDocument/2006/relationships/hyperlink" Target="https://github.com/fscheck/FsChec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youtube.com/watch?v=99oO-6EIyck" TargetMode="External"/><Relationship Id="rId5" Type="http://schemas.openxmlformats.org/officeDocument/2006/relationships/hyperlink" Target="https://fsharpforfunandprofit.com/posts/property-based-testing-2/" TargetMode="External"/><Relationship Id="rId10" Type="http://schemas.openxmlformats.org/officeDocument/2006/relationships/hyperlink" Target="https://www.scalacheck.org/" TargetMode="External"/><Relationship Id="rId4" Type="http://schemas.openxmlformats.org/officeDocument/2006/relationships/hyperlink" Target="https://fsharpforfunandprofit.com/posts/property-based-testing/" TargetMode="External"/><Relationship Id="rId9" Type="http://schemas.openxmlformats.org/officeDocument/2006/relationships/hyperlink" Target="https://hypothesis.wor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dirty="0">
              <a:solidFill>
                <a:srgbClr val="FFFFFF"/>
              </a:solidFill>
            </a:endParaRPr>
          </a:p>
          <a:p>
            <a:r>
              <a:rPr lang="en-GB" sz="1500" dirty="0">
                <a:solidFill>
                  <a:srgbClr val="FFFFFF"/>
                </a:solidFill>
              </a:rPr>
              <a:t>Increase your test coverage and find more bugs, without writing more tests.</a:t>
            </a:r>
            <a:endParaRPr lang="en-US" sz="1500" dirty="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grpSp>
        <p:nvGrpSpPr>
          <p:cNvPr id="2" name="Group 1">
            <a:extLst>
              <a:ext uri="{FF2B5EF4-FFF2-40B4-BE49-F238E27FC236}">
                <a16:creationId xmlns:a16="http://schemas.microsoft.com/office/drawing/2014/main" id="{193F4E99-C5D1-114C-A7DC-450E49980BDE}"/>
              </a:ext>
            </a:extLst>
          </p:cNvPr>
          <p:cNvGrpSpPr/>
          <p:nvPr/>
        </p:nvGrpSpPr>
        <p:grpSpPr>
          <a:xfrm>
            <a:off x="5138802" y="365582"/>
            <a:ext cx="6828608" cy="6126836"/>
            <a:chOff x="5090676" y="376988"/>
            <a:chExt cx="6828608" cy="6126836"/>
          </a:xfrm>
        </p:grpSpPr>
        <p:pic>
          <p:nvPicPr>
            <p:cNvPr id="9" name="Picture 8" descr="A screenshot of a cell phone&#10;&#10;Description automatically generated">
              <a:extLst>
                <a:ext uri="{FF2B5EF4-FFF2-40B4-BE49-F238E27FC236}">
                  <a16:creationId xmlns:a16="http://schemas.microsoft.com/office/drawing/2014/main" id="{93A630AA-926C-F142-AB1F-6DF6940726BB}"/>
                </a:ext>
              </a:extLst>
            </p:cNvPr>
            <p:cNvPicPr>
              <a:picLocks noChangeAspect="1"/>
            </p:cNvPicPr>
            <p:nvPr/>
          </p:nvPicPr>
          <p:blipFill rotWithShape="1">
            <a:blip r:embed="rId4"/>
            <a:srcRect l="11944" t="2807" r="3244" b="91521"/>
            <a:stretch/>
          </p:blipFill>
          <p:spPr>
            <a:xfrm>
              <a:off x="5090676" y="376988"/>
              <a:ext cx="6828608" cy="3890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12398" r="3244" b="37094"/>
            <a:stretch/>
          </p:blipFill>
          <p:spPr>
            <a:xfrm>
              <a:off x="5090676" y="753979"/>
              <a:ext cx="6828608" cy="346384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65FCBBD-538D-644E-B7C1-32D6803B2753}"/>
                </a:ext>
              </a:extLst>
            </p:cNvPr>
            <p:cNvPicPr>
              <a:picLocks noChangeAspect="1"/>
            </p:cNvPicPr>
            <p:nvPr/>
          </p:nvPicPr>
          <p:blipFill rotWithShape="1">
            <a:blip r:embed="rId4"/>
            <a:srcRect l="11944" t="66667" r="3244"/>
            <a:stretch/>
          </p:blipFill>
          <p:spPr>
            <a:xfrm>
              <a:off x="5090676" y="4217824"/>
              <a:ext cx="6828608" cy="2286000"/>
            </a:xfrm>
            <a:prstGeom prst="rect">
              <a:avLst/>
            </a:prstGeom>
          </p:spPr>
        </p:pic>
      </p:grpSp>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b="13016"/>
          <a:stretch/>
        </p:blipFill>
        <p:spPr>
          <a:xfrm>
            <a:off x="1650820" y="2587654"/>
            <a:ext cx="8888400" cy="3684124"/>
          </a:xfrm>
          <a:prstGeom prst="rect">
            <a:avLst/>
          </a:prstGeom>
        </p:spPr>
      </p:pic>
      <p:sp>
        <p:nvSpPr>
          <p:cNvPr id="7" name="Rectangle 6">
            <a:extLst>
              <a:ext uri="{FF2B5EF4-FFF2-40B4-BE49-F238E27FC236}">
                <a16:creationId xmlns:a16="http://schemas.microsoft.com/office/drawing/2014/main" id="{B9508A80-03D2-0A40-B7E5-6783D358B339}"/>
              </a:ext>
            </a:extLst>
          </p:cNvPr>
          <p:cNvSpPr/>
          <p:nvPr/>
        </p:nvSpPr>
        <p:spPr>
          <a:xfrm>
            <a:off x="1911014" y="5197643"/>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4A80509-77EE-A040-841D-441A97300691}"/>
              </a:ext>
            </a:extLst>
          </p:cNvPr>
          <p:cNvPicPr>
            <a:picLocks noChangeAspect="1"/>
          </p:cNvPicPr>
          <p:nvPr/>
        </p:nvPicPr>
        <p:blipFill rotWithShape="1">
          <a:blip r:embed="rId4"/>
          <a:srcRect l="4836" t="65247"/>
          <a:stretch/>
        </p:blipFill>
        <p:spPr>
          <a:xfrm>
            <a:off x="1652400" y="5165558"/>
            <a:ext cx="8888400" cy="147191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15016" b="76"/>
          <a:stretch/>
        </p:blipFill>
        <p:spPr>
          <a:xfrm>
            <a:off x="2520183" y="2978923"/>
            <a:ext cx="7149600" cy="3693700"/>
          </a:xfrm>
        </p:spPr>
      </p:pic>
      <p:sp>
        <p:nvSpPr>
          <p:cNvPr id="6" name="Rectangle 5">
            <a:extLst>
              <a:ext uri="{FF2B5EF4-FFF2-40B4-BE49-F238E27FC236}">
                <a16:creationId xmlns:a16="http://schemas.microsoft.com/office/drawing/2014/main" id="{D841A085-7ADD-B946-826C-8868EF2AEC8A}"/>
              </a:ext>
            </a:extLst>
          </p:cNvPr>
          <p:cNvSpPr/>
          <p:nvPr/>
        </p:nvSpPr>
        <p:spPr>
          <a:xfrm>
            <a:off x="3017919" y="2962881"/>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picture containing sitting, table, phone&#10;&#10;Description automatically generated">
            <a:extLst>
              <a:ext uri="{FF2B5EF4-FFF2-40B4-BE49-F238E27FC236}">
                <a16:creationId xmlns:a16="http://schemas.microsoft.com/office/drawing/2014/main" id="{BE18CB6C-4C65-A84D-BD08-E3249C825C77}"/>
              </a:ext>
            </a:extLst>
          </p:cNvPr>
          <p:cNvPicPr>
            <a:picLocks noChangeAspect="1"/>
          </p:cNvPicPr>
          <p:nvPr/>
        </p:nvPicPr>
        <p:blipFill rotWithShape="1">
          <a:blip r:embed="rId4"/>
          <a:srcRect t="2841" b="86833"/>
          <a:stretch/>
        </p:blipFill>
        <p:spPr>
          <a:xfrm>
            <a:off x="2520000" y="2713829"/>
            <a:ext cx="7149600" cy="449184"/>
          </a:xfrm>
          <a:prstGeom prst="rect">
            <a:avLst/>
          </a:prstGeo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96D2E6A-9F5B-F545-9905-CF7635FA3749}"/>
              </a:ext>
            </a:extLst>
          </p:cNvPr>
          <p:cNvSpPr/>
          <p:nvPr/>
        </p:nvSpPr>
        <p:spPr>
          <a:xfrm>
            <a:off x="5494421" y="1443790"/>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59F1386-66C0-FC46-840B-F154C769286F}"/>
              </a:ext>
            </a:extLst>
          </p:cNvPr>
          <p:cNvGrpSpPr/>
          <p:nvPr/>
        </p:nvGrpSpPr>
        <p:grpSpPr>
          <a:xfrm>
            <a:off x="5374103" y="1197739"/>
            <a:ext cx="6481724" cy="4462522"/>
            <a:chOff x="5422230" y="1324070"/>
            <a:chExt cx="6481724" cy="4462522"/>
          </a:xfrm>
        </p:grpSpPr>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13017" r="9234" b="-1"/>
            <a:stretch/>
          </p:blipFill>
          <p:spPr>
            <a:xfrm>
              <a:off x="5422231" y="1443790"/>
              <a:ext cx="6481723" cy="43428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09BE4BB-B14D-4243-9DF1-D44823AC75F0}"/>
                </a:ext>
              </a:extLst>
            </p:cNvPr>
            <p:cNvPicPr>
              <a:picLocks noChangeAspect="1"/>
            </p:cNvPicPr>
            <p:nvPr/>
          </p:nvPicPr>
          <p:blipFill rotWithShape="1">
            <a:blip r:embed="rId4"/>
            <a:srcRect l="8192" t="5558" r="9234" b="87705"/>
            <a:stretch/>
          </p:blipFill>
          <p:spPr>
            <a:xfrm>
              <a:off x="5422230" y="1324070"/>
              <a:ext cx="6481723" cy="336287"/>
            </a:xfrm>
            <a:prstGeom prst="rect">
              <a:avLst/>
            </a:prstGeom>
          </p:spPr>
        </p:pic>
      </p:grpSp>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(see last slide)</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pic>
        <p:nvPicPr>
          <p:cNvPr id="6" name="Picture 5" descr="A picture containing drawing, food&#10;&#10;Description automatically generated">
            <a:extLst>
              <a:ext uri="{FF2B5EF4-FFF2-40B4-BE49-F238E27FC236}">
                <a16:creationId xmlns:a16="http://schemas.microsoft.com/office/drawing/2014/main" id="{76220932-138A-B941-B4F4-E2028AE241DD}"/>
              </a:ext>
            </a:extLst>
          </p:cNvPr>
          <p:cNvPicPr>
            <a:picLocks noChangeAspect="1"/>
          </p:cNvPicPr>
          <p:nvPr/>
        </p:nvPicPr>
        <p:blipFill rotWithShape="1">
          <a:blip r:embed="rId4"/>
          <a:srcRect t="45378" b="7024"/>
          <a:stretch/>
        </p:blipFill>
        <p:spPr>
          <a:xfrm>
            <a:off x="1246474" y="3686970"/>
            <a:ext cx="9766300" cy="834190"/>
          </a:xfrm>
          <a:prstGeom prst="rect">
            <a:avLst/>
          </a:prstGeom>
        </p:spPr>
      </p:pic>
      <p:sp>
        <p:nvSpPr>
          <p:cNvPr id="5" name="Content Placeholder 4">
            <a:extLst>
              <a:ext uri="{FF2B5EF4-FFF2-40B4-BE49-F238E27FC236}">
                <a16:creationId xmlns:a16="http://schemas.microsoft.com/office/drawing/2014/main" id="{ED0ED4F5-72E0-CF41-992A-FE6288057D32}"/>
              </a:ext>
            </a:extLst>
          </p:cNvPr>
          <p:cNvSpPr>
            <a:spLocks noGrp="1"/>
          </p:cNvSpPr>
          <p:nvPr>
            <p:ph idx="1"/>
          </p:nvPr>
        </p:nvSpPr>
        <p:spPr>
          <a:xfrm>
            <a:off x="838200" y="5117431"/>
            <a:ext cx="10515600" cy="1059531"/>
          </a:xfrm>
        </p:spPr>
        <p:txBody>
          <a:bodyPr/>
          <a:lstStyle/>
          <a:p>
            <a:pPr marL="0" indent="0" algn="ctr">
              <a:buNone/>
            </a:pPr>
            <a:r>
              <a:rPr lang="en-GB" dirty="0"/>
              <a:t>5 - 8 != 8 - 5</a:t>
            </a:r>
            <a:endParaRPr lang="en-US" dirty="0"/>
          </a:p>
          <a:p>
            <a:pPr algn="ctr"/>
            <a:endParaRPr lang="en-US" dirty="0"/>
          </a:p>
        </p:txBody>
      </p:sp>
    </p:spTree>
    <p:extLst>
      <p:ext uri="{BB962C8B-B14F-4D97-AF65-F5344CB8AC3E}">
        <p14:creationId xmlns:p14="http://schemas.microsoft.com/office/powerpoint/2010/main" val="158554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lgn="ctr">
              <a:buNone/>
            </a:pPr>
            <a:endParaRPr lang="en-US" dirty="0"/>
          </a:p>
          <a:p>
            <a:pPr marL="0" indent="0" algn="ctr">
              <a:buNone/>
            </a:pPr>
            <a:r>
              <a:rPr lang="en-GB" dirty="0"/>
              <a:t>x + 1 + 1 == x + 2 </a:t>
            </a:r>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38308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5" name="Rectangle 4">
            <a:extLst>
              <a:ext uri="{FF2B5EF4-FFF2-40B4-BE49-F238E27FC236}">
                <a16:creationId xmlns:a16="http://schemas.microsoft.com/office/drawing/2014/main" id="{B5BE4F59-D684-9649-8EC8-5F7784D912F0}"/>
              </a:ext>
            </a:extLst>
          </p:cNvPr>
          <p:cNvSpPr/>
          <p:nvPr/>
        </p:nvSpPr>
        <p:spPr>
          <a:xfrm>
            <a:off x="1317456" y="818148"/>
            <a:ext cx="1762628" cy="346116"/>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253FABF-9CA4-804D-8A6C-EBA6CF23C9E1}"/>
              </a:ext>
            </a:extLst>
          </p:cNvPr>
          <p:cNvGrpSpPr/>
          <p:nvPr/>
        </p:nvGrpSpPr>
        <p:grpSpPr>
          <a:xfrm>
            <a:off x="386011" y="459680"/>
            <a:ext cx="11419978" cy="5938639"/>
            <a:chOff x="385622" y="538194"/>
            <a:chExt cx="11419978" cy="5938639"/>
          </a:xfrm>
        </p:grpSpPr>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rotWithShape="1">
            <a:blip r:embed="rId3"/>
            <a:srcRect t="15976"/>
            <a:stretch/>
          </p:blipFill>
          <p:spPr>
            <a:xfrm>
              <a:off x="386400" y="884311"/>
              <a:ext cx="11419200" cy="55925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F04A396-8486-4740-A129-398D37DB39EE}"/>
                </a:ext>
              </a:extLst>
            </p:cNvPr>
            <p:cNvPicPr>
              <a:picLocks noChangeAspect="1"/>
            </p:cNvPicPr>
            <p:nvPr/>
          </p:nvPicPr>
          <p:blipFill rotWithShape="1">
            <a:blip r:embed="rId3"/>
            <a:srcRect t="5596" b="88861"/>
            <a:stretch/>
          </p:blipFill>
          <p:spPr>
            <a:xfrm>
              <a:off x="385622" y="538194"/>
              <a:ext cx="11419200" cy="368940"/>
            </a:xfrm>
            <a:prstGeom prst="rect">
              <a:avLst/>
            </a:prstGeom>
          </p:spPr>
        </p:pic>
      </p:grpSp>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the result of calling </a:t>
            </a:r>
            <a:r>
              <a:rPr lang="en-US" dirty="0">
                <a:latin typeface="Monaco" pitchFamily="2" charset="77"/>
              </a:rPr>
              <a:t>Add(0)</a:t>
            </a:r>
            <a:r>
              <a:rPr lang="en-US" dirty="0"/>
              <a:t> is the same as x :</a:t>
            </a:r>
          </a:p>
          <a:p>
            <a:pPr marL="0" indent="0" algn="ctr">
              <a:buNone/>
            </a:pPr>
            <a:endParaRPr lang="en-US" dirty="0"/>
          </a:p>
          <a:p>
            <a:pPr marL="0" indent="0" algn="ctr">
              <a:buNone/>
            </a:pPr>
            <a:r>
              <a:rPr lang="en-GB" dirty="0"/>
              <a:t>x + 0 == x</a:t>
            </a:r>
          </a:p>
          <a:p>
            <a:pPr marL="0" indent="0" algn="ctr">
              <a:buNone/>
            </a:pPr>
            <a:endParaRPr lang="en-GB" dirty="0"/>
          </a:p>
          <a:p>
            <a:pPr marL="0" indent="0" algn="ctr">
              <a:buNone/>
            </a:pPr>
            <a:endParaRPr lang="en-US" dirty="0"/>
          </a:p>
          <a:p>
            <a:pPr marL="0" indent="0" algn="ctr">
              <a:buNone/>
            </a:pPr>
            <a:endParaRPr lang="en-US" dirty="0"/>
          </a:p>
          <a:p>
            <a:pPr marL="0" indent="0" algn="ctr">
              <a:buNone/>
            </a:pPr>
            <a:endParaRPr lang="en-GB" dirty="0"/>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53083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72B33CAD-3094-9945-9884-2FF5E8C14B53}"/>
              </a:ext>
            </a:extLst>
          </p:cNvPr>
          <p:cNvPicPr>
            <a:picLocks noChangeAspect="1"/>
          </p:cNvPicPr>
          <p:nvPr/>
        </p:nvPicPr>
        <p:blipFill rotWithShape="1">
          <a:blip r:embed="rId3"/>
          <a:srcRect b="84524"/>
          <a:stretch/>
        </p:blipFill>
        <p:spPr>
          <a:xfrm>
            <a:off x="777600" y="333411"/>
            <a:ext cx="10638000" cy="103016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rotWithShape="1">
          <a:blip r:embed="rId3"/>
          <a:srcRect t="18247"/>
          <a:stretch/>
        </p:blipFill>
        <p:spPr>
          <a:xfrm>
            <a:off x="776959" y="1171076"/>
            <a:ext cx="10638000" cy="5441705"/>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Benefits of Property Based Testing</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lnSpcReduction="10000"/>
          </a:bodyPr>
          <a:lstStyle/>
          <a:p>
            <a:pPr marL="0" indent="0">
              <a:buNone/>
            </a:pPr>
            <a:endParaRPr lang="en-GB" dirty="0"/>
          </a:p>
          <a:p>
            <a:pPr marL="0" indent="0" algn="ctr">
              <a:buNone/>
            </a:pPr>
            <a:r>
              <a:rPr lang="en-GB" dirty="0"/>
              <a:t>More test coverage</a:t>
            </a:r>
          </a:p>
          <a:p>
            <a:pPr marL="0" indent="0" algn="ctr">
              <a:buNone/>
            </a:pPr>
            <a:endParaRPr lang="en-GB" dirty="0"/>
          </a:p>
          <a:p>
            <a:pPr marL="0" indent="0" algn="ctr">
              <a:buNone/>
            </a:pPr>
            <a:r>
              <a:rPr lang="en-GB" dirty="0"/>
              <a:t>More edge cases covered</a:t>
            </a:r>
          </a:p>
          <a:p>
            <a:pPr marL="0" indent="0" algn="ctr">
              <a:buNone/>
            </a:pPr>
            <a:endParaRPr lang="en-GB" dirty="0"/>
          </a:p>
          <a:p>
            <a:pPr marL="0" indent="0" algn="ctr">
              <a:buNone/>
            </a:pPr>
            <a:r>
              <a:rPr lang="en-GB" dirty="0"/>
              <a:t>More comprehensive then humans  </a:t>
            </a:r>
          </a:p>
          <a:p>
            <a:pPr marL="0" indent="0" algn="ctr">
              <a:buNone/>
            </a:pPr>
            <a:r>
              <a:rPr lang="en-GB" dirty="0"/>
              <a:t> </a:t>
            </a:r>
          </a:p>
          <a:p>
            <a:pPr marL="0" indent="0" algn="ctr">
              <a:buNone/>
            </a:pPr>
            <a:endParaRPr lang="en-US" dirty="0"/>
          </a:p>
          <a:p>
            <a:pPr marL="0" indent="0">
              <a:buNone/>
            </a:pPr>
            <a:endParaRPr lang="en-US" dirty="0"/>
          </a:p>
        </p:txBody>
      </p:sp>
    </p:spTree>
    <p:extLst>
      <p:ext uri="{BB962C8B-B14F-4D97-AF65-F5344CB8AC3E}">
        <p14:creationId xmlns:p14="http://schemas.microsoft.com/office/powerpoint/2010/main" val="309151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Flawed Implantation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3785652"/>
          </a:xfrm>
          <a:prstGeom prst="rect">
            <a:avLst/>
          </a:prstGeom>
          <a:noFill/>
        </p:spPr>
        <p:txBody>
          <a:bodyPr wrap="square" rtlCol="0">
            <a:spAutoFit/>
          </a:bodyPr>
          <a:lstStyle/>
          <a:p>
            <a:endParaRPr lang="en-GB" sz="2400" dirty="0"/>
          </a:p>
          <a:p>
            <a:pPr algn="ctr"/>
            <a:r>
              <a:rPr lang="en-GB" sz="2400" dirty="0"/>
              <a:t>Boiler plate setup = noise</a:t>
            </a:r>
          </a:p>
          <a:p>
            <a:pPr algn="ctr"/>
            <a:endParaRPr lang="en-GB" sz="2400" dirty="0"/>
          </a:p>
          <a:p>
            <a:pPr algn="ctr"/>
            <a:r>
              <a:rPr lang="en-GB" sz="2400" dirty="0"/>
              <a:t>Test failure diagnosis = murder</a:t>
            </a:r>
          </a:p>
          <a:p>
            <a:pPr algn="ctr"/>
            <a:endParaRPr lang="en-GB" sz="2400" dirty="0"/>
          </a:p>
          <a:p>
            <a:pPr algn="ctr"/>
            <a:r>
              <a:rPr lang="en-GB" sz="2400" dirty="0"/>
              <a:t>What about non-numeric data input?</a:t>
            </a:r>
          </a:p>
          <a:p>
            <a:pPr algn="ctr"/>
            <a:endParaRPr lang="en-GB" sz="2400" dirty="0"/>
          </a:p>
          <a:p>
            <a:pPr algn="ctr"/>
            <a:r>
              <a:rPr lang="en-GB" sz="2400" dirty="0"/>
              <a:t>Non-Deterministic test runs!! </a:t>
            </a:r>
          </a:p>
          <a:p>
            <a:pPr algn="ctr"/>
            <a:endParaRPr lang="en-US" sz="2400" dirty="0"/>
          </a:p>
          <a:p>
            <a:endParaRPr lang="en-US" sz="2400" dirty="0"/>
          </a:p>
        </p:txBody>
      </p:sp>
    </p:spTree>
    <p:extLst>
      <p:ext uri="{BB962C8B-B14F-4D97-AF65-F5344CB8AC3E}">
        <p14:creationId xmlns:p14="http://schemas.microsoft.com/office/powerpoint/2010/main" val="20893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fontScale="92500" lnSpcReduction="20000"/>
          </a:bodyPr>
          <a:lstStyle/>
          <a:p>
            <a:pPr marL="0" indent="0" algn="ctr">
              <a:buNone/>
            </a:pPr>
            <a:r>
              <a:rPr lang="en-US" dirty="0"/>
              <a:t>“Quick Check” is a Property Based Testing framework</a:t>
            </a:r>
          </a:p>
          <a:p>
            <a:pPr marL="0" indent="0" algn="ctr">
              <a:buNone/>
            </a:pPr>
            <a:r>
              <a:rPr lang="en-US" dirty="0"/>
              <a:t>Originally built for Haskell</a:t>
            </a:r>
          </a:p>
          <a:p>
            <a:pPr marL="0" indent="0" algn="ctr">
              <a:buNone/>
            </a:pPr>
            <a:r>
              <a:rPr lang="en-US" dirty="0"/>
              <a:t>Ported to many different languages</a:t>
            </a:r>
          </a:p>
          <a:p>
            <a:pPr algn="ctr"/>
            <a:endParaRPr lang="en-US" dirty="0"/>
          </a:p>
          <a:p>
            <a:pPr marL="0" indent="0" algn="ctr">
              <a:buNone/>
            </a:pPr>
            <a:r>
              <a:rPr lang="en-US" dirty="0"/>
              <a:t>FS Check is the </a:t>
            </a:r>
            <a:r>
              <a:rPr lang="en-US" dirty="0" err="1"/>
              <a:t>.Net</a:t>
            </a:r>
            <a:r>
              <a:rPr lang="en-US" dirty="0"/>
              <a:t> implementation</a:t>
            </a:r>
          </a:p>
          <a:p>
            <a:pPr algn="ctr"/>
            <a:endParaRPr lang="en-US" dirty="0"/>
          </a:p>
          <a:p>
            <a:pPr marL="0" indent="0" algn="ctr">
              <a:buNone/>
            </a:pPr>
            <a:r>
              <a:rPr lang="en-US" dirty="0"/>
              <a:t>Ports available for Python, Scala &amp;</a:t>
            </a:r>
          </a:p>
          <a:p>
            <a:pPr marL="0" indent="0" algn="ctr">
              <a:buNone/>
            </a:pPr>
            <a:r>
              <a:rPr lang="en-GB" dirty="0" err="1"/>
              <a:t>Javascript</a:t>
            </a:r>
            <a:r>
              <a:rPr lang="en-GB" dirty="0"/>
              <a:t>: </a:t>
            </a:r>
            <a:r>
              <a:rPr lang="en-GB" dirty="0">
                <a:hlinkClick r:id="rId4"/>
              </a:rPr>
              <a:t>https://github.com/jsverify/</a:t>
            </a:r>
            <a:endParaRPr lang="en-GB" dirty="0"/>
          </a:p>
          <a:p>
            <a:pPr algn="ctr"/>
            <a:endParaRPr lang="en-US" dirty="0"/>
          </a:p>
          <a:p>
            <a:pPr algn="ctr"/>
            <a:endParaRPr lang="en-US" dirty="0"/>
          </a:p>
          <a:p>
            <a:pPr marL="0" indent="0">
              <a:buNone/>
            </a:pPr>
            <a:endParaRPr lang="en-US" dirty="0"/>
          </a:p>
        </p:txBody>
      </p:sp>
    </p:spTree>
    <p:extLst>
      <p:ext uri="{BB962C8B-B14F-4D97-AF65-F5344CB8AC3E}">
        <p14:creationId xmlns:p14="http://schemas.microsoft.com/office/powerpoint/2010/main" val="221544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pic>
        <p:nvPicPr>
          <p:cNvPr id="6" name="Picture 5" descr="A screenshot of a cell phone&#10;&#10;Description automatically generated">
            <a:extLst>
              <a:ext uri="{FF2B5EF4-FFF2-40B4-BE49-F238E27FC236}">
                <a16:creationId xmlns:a16="http://schemas.microsoft.com/office/drawing/2014/main" id="{25FBA709-CB09-ED4C-97C9-AD1BD0A7B418}"/>
              </a:ext>
            </a:extLst>
          </p:cNvPr>
          <p:cNvPicPr>
            <a:picLocks noChangeAspect="1"/>
          </p:cNvPicPr>
          <p:nvPr/>
        </p:nvPicPr>
        <p:blipFill rotWithShape="1">
          <a:blip r:embed="rId4"/>
          <a:srcRect l="5533" t="5847" r="2903" b="74011"/>
          <a:stretch/>
        </p:blipFill>
        <p:spPr>
          <a:xfrm>
            <a:off x="691200" y="2894522"/>
            <a:ext cx="10825200" cy="7755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2164727-5C12-5F4B-BC72-16F4931B2898}"/>
              </a:ext>
            </a:extLst>
          </p:cNvPr>
          <p:cNvPicPr>
            <a:picLocks noChangeAspect="1"/>
          </p:cNvPicPr>
          <p:nvPr/>
        </p:nvPicPr>
        <p:blipFill rotWithShape="1">
          <a:blip r:embed="rId4"/>
          <a:srcRect l="5532" t="25969" r="2903"/>
          <a:stretch/>
        </p:blipFill>
        <p:spPr>
          <a:xfrm>
            <a:off x="690724" y="3339985"/>
            <a:ext cx="10825200" cy="2848502"/>
          </a:xfrm>
          <a:prstGeom prst="rect">
            <a:avLst/>
          </a:prstGeom>
        </p:spPr>
      </p:pic>
    </p:spTree>
    <p:extLst>
      <p:ext uri="{BB962C8B-B14F-4D97-AF65-F5344CB8AC3E}">
        <p14:creationId xmlns:p14="http://schemas.microsoft.com/office/powerpoint/2010/main" val="18322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Hands 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412680" y="1625076"/>
            <a:ext cx="5069305" cy="461665"/>
          </a:xfrm>
          <a:prstGeom prst="rect">
            <a:avLst/>
          </a:prstGeom>
          <a:noFill/>
        </p:spPr>
        <p:txBody>
          <a:bodyPr wrap="square" rtlCol="0">
            <a:spAutoFit/>
          </a:bodyPr>
          <a:lstStyle/>
          <a:p>
            <a:pPr algn="ctr"/>
            <a:r>
              <a:rPr lang="en-US" sz="2400" dirty="0"/>
              <a:t>Now it’s your turn:</a:t>
            </a:r>
          </a:p>
        </p:txBody>
      </p:sp>
      <p:pic>
        <p:nvPicPr>
          <p:cNvPr id="7" name="Picture 6" descr="A picture containing game, glass, table, flying&#10;&#10;Description automatically generated">
            <a:extLst>
              <a:ext uri="{FF2B5EF4-FFF2-40B4-BE49-F238E27FC236}">
                <a16:creationId xmlns:a16="http://schemas.microsoft.com/office/drawing/2014/main" id="{56B596C0-CD21-2B4A-A8E8-50FD959D398B}"/>
              </a:ext>
            </a:extLst>
          </p:cNvPr>
          <p:cNvPicPr>
            <a:picLocks noChangeAspect="1"/>
          </p:cNvPicPr>
          <p:nvPr/>
        </p:nvPicPr>
        <p:blipFill>
          <a:blip r:embed="rId4"/>
          <a:stretch>
            <a:fillRect/>
          </a:stretch>
        </p:blipFill>
        <p:spPr>
          <a:xfrm>
            <a:off x="6385943" y="2086741"/>
            <a:ext cx="5080000" cy="4013200"/>
          </a:xfrm>
          <a:prstGeom prst="rect">
            <a:avLst/>
          </a:prstGeom>
        </p:spPr>
      </p:pic>
    </p:spTree>
    <p:extLst>
      <p:ext uri="{BB962C8B-B14F-4D97-AF65-F5344CB8AC3E}">
        <p14:creationId xmlns:p14="http://schemas.microsoft.com/office/powerpoint/2010/main" val="301253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The Diamond Kata</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1" y="2753935"/>
            <a:ext cx="6509084" cy="3423027"/>
          </a:xfrm>
        </p:spPr>
        <p:txBody>
          <a:bodyPr>
            <a:normAutofit/>
          </a:bodyPr>
          <a:lstStyle/>
          <a:p>
            <a:pPr marL="0" indent="0">
              <a:buNone/>
            </a:pPr>
            <a:r>
              <a:rPr lang="en-GB" dirty="0"/>
              <a:t>Build a function that:</a:t>
            </a:r>
          </a:p>
          <a:p>
            <a:pPr marL="0" indent="0">
              <a:buNone/>
            </a:pPr>
            <a:endParaRPr lang="en-GB" dirty="0"/>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a:t>
            </a:r>
            <a:r>
              <a:rPr lang="en-GB"/>
              <a:t>input letter</a:t>
            </a:r>
            <a:r>
              <a:rPr lang="en-GB" dirty="0"/>
              <a:t>, and back down to A again.</a:t>
            </a:r>
            <a:endParaRPr lang="en-US" dirty="0"/>
          </a:p>
          <a:p>
            <a:pPr marL="0" indent="0">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456070B7-56BD-1342-9D99-6C5A464E0760}"/>
              </a:ext>
            </a:extLst>
          </p:cNvPr>
          <p:cNvPicPr>
            <a:picLocks noChangeAspect="1"/>
          </p:cNvPicPr>
          <p:nvPr/>
        </p:nvPicPr>
        <p:blipFill rotWithShape="1">
          <a:blip r:embed="rId4"/>
          <a:srcRect l="2179" r="4181"/>
          <a:stretch/>
        </p:blipFill>
        <p:spPr>
          <a:xfrm>
            <a:off x="8086860" y="2647061"/>
            <a:ext cx="2925914" cy="3945031"/>
          </a:xfrm>
          <a:prstGeom prst="rect">
            <a:avLst/>
          </a:prstGeom>
        </p:spPr>
      </p:pic>
    </p:spTree>
    <p:extLst>
      <p:ext uri="{BB962C8B-B14F-4D97-AF65-F5344CB8AC3E}">
        <p14:creationId xmlns:p14="http://schemas.microsoft.com/office/powerpoint/2010/main" val="213719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What Properties to test for?</a:t>
            </a:r>
            <a:endParaRPr lang="en-US" sz="4400" kern="1200" dirty="0">
              <a:solidFill>
                <a:srgbClr val="FFFFFF"/>
              </a:solidFill>
              <a:latin typeface="+mj-lt"/>
              <a:ea typeface="+mj-ea"/>
              <a:cs typeface="+mj-cs"/>
            </a:endParaRPr>
          </a:p>
        </p:txBody>
      </p:sp>
      <p:pic>
        <p:nvPicPr>
          <p:cNvPr id="8" name="Picture 7" descr="A picture containing bag, hat, shirt&#10;&#10;Description automatically generated">
            <a:extLst>
              <a:ext uri="{FF2B5EF4-FFF2-40B4-BE49-F238E27FC236}">
                <a16:creationId xmlns:a16="http://schemas.microsoft.com/office/drawing/2014/main" id="{A8204D2B-52D6-544C-B55F-7B062AF6211C}"/>
              </a:ext>
            </a:extLst>
          </p:cNvPr>
          <p:cNvPicPr>
            <a:picLocks noChangeAspect="1"/>
          </p:cNvPicPr>
          <p:nvPr/>
        </p:nvPicPr>
        <p:blipFill>
          <a:blip r:embed="rId4"/>
          <a:stretch>
            <a:fillRect/>
          </a:stretch>
        </p:blipFill>
        <p:spPr>
          <a:xfrm>
            <a:off x="6460805" y="1847850"/>
            <a:ext cx="4762500" cy="3162300"/>
          </a:xfrm>
          <a:prstGeom prst="rect">
            <a:avLst/>
          </a:prstGeom>
        </p:spPr>
      </p:pic>
    </p:spTree>
    <p:extLst>
      <p:ext uri="{BB962C8B-B14F-4D97-AF65-F5344CB8AC3E}">
        <p14:creationId xmlns:p14="http://schemas.microsoft.com/office/powerpoint/2010/main" val="196305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Let’s write some code!</a:t>
            </a:r>
          </a:p>
        </p:txBody>
      </p:sp>
      <p:sp>
        <p:nvSpPr>
          <p:cNvPr id="9" name="TextBox 8">
            <a:extLst>
              <a:ext uri="{FF2B5EF4-FFF2-40B4-BE49-F238E27FC236}">
                <a16:creationId xmlns:a16="http://schemas.microsoft.com/office/drawing/2014/main" id="{9E5E4947-6A25-574A-9FB2-5A49E354B0F5}"/>
              </a:ext>
            </a:extLst>
          </p:cNvPr>
          <p:cNvSpPr txBox="1"/>
          <p:nvPr/>
        </p:nvSpPr>
        <p:spPr>
          <a:xfrm>
            <a:off x="1515826" y="3244334"/>
            <a:ext cx="9160043" cy="369332"/>
          </a:xfrm>
          <a:prstGeom prst="rect">
            <a:avLst/>
          </a:prstGeom>
          <a:noFill/>
        </p:spPr>
        <p:txBody>
          <a:bodyPr wrap="square" rtlCol="0">
            <a:spAutoFit/>
          </a:bodyPr>
          <a:lstStyle/>
          <a:p>
            <a:pPr algn="ctr"/>
            <a:r>
              <a:rPr lang="en-GB" dirty="0">
                <a:hlinkClick r:id="rId4"/>
              </a:rPr>
              <a:t>https://github.com/dcook-net/PropertyBasedTesting/</a:t>
            </a:r>
            <a:endParaRPr lang="en-US" dirty="0"/>
          </a:p>
        </p:txBody>
      </p:sp>
    </p:spTree>
    <p:extLst>
      <p:ext uri="{BB962C8B-B14F-4D97-AF65-F5344CB8AC3E}">
        <p14:creationId xmlns:p14="http://schemas.microsoft.com/office/powerpoint/2010/main" val="272047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GB" sz="2400" dirty="0"/>
              <a:t>Scott </a:t>
            </a:r>
            <a:r>
              <a:rPr lang="en-GB" sz="2400" dirty="0" err="1"/>
              <a:t>Wlaschin’s</a:t>
            </a:r>
            <a:r>
              <a:rPr lang="en-GB" sz="2400" dirty="0"/>
              <a:t> Posts:</a:t>
            </a:r>
            <a:endParaRPr lang="en-GB" sz="2400" dirty="0">
              <a:hlinkClick r:id="rId4"/>
            </a:endParaRPr>
          </a:p>
          <a:p>
            <a:pPr marL="342900" indent="-342900" algn="ctr">
              <a:buFont typeface="Arial" panose="020B0604020202020204" pitchFamily="34" charset="0"/>
              <a:buChar char="•"/>
            </a:pPr>
            <a:r>
              <a:rPr lang="en-GB" sz="2400" dirty="0">
                <a:hlinkClick r:id="rId4"/>
              </a:rPr>
              <a:t>Introduction to Property Based Testing</a:t>
            </a:r>
            <a:endParaRPr lang="en-US" sz="2400" dirty="0"/>
          </a:p>
          <a:p>
            <a:pPr marL="342900" indent="-342900" algn="ctr">
              <a:buFont typeface="Arial" panose="020B0604020202020204" pitchFamily="34" charset="0"/>
              <a:buChar char="•"/>
            </a:pPr>
            <a:r>
              <a:rPr lang="en-GB" sz="2400" dirty="0">
                <a:hlinkClick r:id="rId5"/>
              </a:rPr>
              <a:t>Choosing Properties to Test</a:t>
            </a:r>
            <a:endParaRPr lang="en-GB" sz="2400" dirty="0"/>
          </a:p>
          <a:p>
            <a:pPr algn="ctr"/>
            <a:endParaRPr lang="en-GB" sz="2400" dirty="0"/>
          </a:p>
          <a:p>
            <a:pPr algn="ctr"/>
            <a:r>
              <a:rPr lang="en-GB" sz="2400" dirty="0"/>
              <a:t>Or a </a:t>
            </a:r>
            <a:r>
              <a:rPr lang="en-GB" sz="2400" dirty="0">
                <a:hlinkClick r:id="rId6"/>
              </a:rPr>
              <a:t>video on youtube </a:t>
            </a:r>
            <a:r>
              <a:rPr lang="en-GB" sz="2400" dirty="0"/>
              <a:t>of </a:t>
            </a:r>
          </a:p>
          <a:p>
            <a:pPr algn="ctr"/>
            <a:r>
              <a:rPr lang="en-GB" sz="2400" dirty="0"/>
              <a:t>the above two posts</a:t>
            </a:r>
          </a:p>
          <a:p>
            <a:pPr algn="ctr"/>
            <a:endParaRPr lang="en-GB" sz="2400" dirty="0"/>
          </a:p>
          <a:p>
            <a:pPr algn="ctr"/>
            <a:r>
              <a:rPr lang="en-GB" sz="2400" dirty="0"/>
              <a:t>The </a:t>
            </a:r>
            <a:r>
              <a:rPr lang="en-GB" sz="2400" dirty="0">
                <a:hlinkClick r:id="rId7"/>
              </a:rPr>
              <a:t>FS Check github</a:t>
            </a:r>
            <a:r>
              <a:rPr lang="en-GB" sz="2400" dirty="0"/>
              <a:t> Repo</a:t>
            </a:r>
          </a:p>
          <a:p>
            <a:pPr algn="ctr"/>
            <a:endParaRPr lang="en-GB" sz="2400" dirty="0"/>
          </a:p>
          <a:p>
            <a:pPr algn="ctr"/>
            <a:r>
              <a:rPr lang="en-GB" sz="2400" dirty="0"/>
              <a:t>Quick Check ports in:</a:t>
            </a:r>
          </a:p>
          <a:p>
            <a:pPr algn="ctr"/>
            <a:endParaRPr lang="en-GB" sz="2400" dirty="0"/>
          </a:p>
          <a:p>
            <a:pPr algn="ctr"/>
            <a:r>
              <a:rPr lang="en-GB" sz="2400" dirty="0">
                <a:hlinkClick r:id="rId8"/>
              </a:rPr>
              <a:t>Javascript</a:t>
            </a:r>
            <a:endParaRPr lang="en-GB" sz="2400" dirty="0"/>
          </a:p>
          <a:p>
            <a:pPr algn="ctr"/>
            <a:r>
              <a:rPr lang="en-GB" sz="2400" u="sng" dirty="0">
                <a:hlinkClick r:id="rId9"/>
              </a:rPr>
              <a:t>Python</a:t>
            </a:r>
            <a:endParaRPr lang="en-GB" sz="2400" u="sng" dirty="0"/>
          </a:p>
          <a:p>
            <a:pPr algn="ctr"/>
            <a:r>
              <a:rPr lang="en-GB" sz="2400" u="sng" dirty="0">
                <a:hlinkClick r:id="rId10"/>
              </a:rPr>
              <a:t>Scala</a:t>
            </a: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weak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weak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 to:</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choose valuable test data</a:t>
            </a:r>
          </a:p>
          <a:p>
            <a:pPr marL="0" indent="0">
              <a:buNone/>
            </a:pPr>
            <a:r>
              <a:rPr lang="en-US" sz="2400" dirty="0">
                <a:solidFill>
                  <a:srgbClr val="000000"/>
                </a:solidFill>
              </a:rPr>
              <a:t> - decide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rotWithShape="1">
          <a:blip r:embed="rId4"/>
          <a:srcRect t="12147"/>
          <a:stretch/>
        </p:blipFill>
        <p:spPr>
          <a:xfrm>
            <a:off x="5520488" y="1898686"/>
            <a:ext cx="6368400" cy="3245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6E11C7D-6A47-074C-BF60-0FA0CAE6F438}"/>
              </a:ext>
            </a:extLst>
          </p:cNvPr>
          <p:cNvPicPr>
            <a:picLocks noChangeAspect="1"/>
          </p:cNvPicPr>
          <p:nvPr/>
        </p:nvPicPr>
        <p:blipFill rotWithShape="1">
          <a:blip r:embed="rId4"/>
          <a:srcRect b="86333"/>
          <a:stretch/>
        </p:blipFill>
        <p:spPr>
          <a:xfrm>
            <a:off x="5518800" y="1714797"/>
            <a:ext cx="6368400" cy="50480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
        <p:nvSpPr>
          <p:cNvPr id="6" name="Rectangle 5">
            <a:extLst>
              <a:ext uri="{FF2B5EF4-FFF2-40B4-BE49-F238E27FC236}">
                <a16:creationId xmlns:a16="http://schemas.microsoft.com/office/drawing/2014/main" id="{D89E9112-51A4-3E41-901B-1CE1EF225F05}"/>
              </a:ext>
            </a:extLst>
          </p:cNvPr>
          <p:cNvSpPr/>
          <p:nvPr/>
        </p:nvSpPr>
        <p:spPr>
          <a:xfrm>
            <a:off x="1606213" y="2994966"/>
            <a:ext cx="1203158" cy="452678"/>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3656</Words>
  <Application>Microsoft Macintosh PowerPoint</Application>
  <PresentationFormat>Widescreen</PresentationFormat>
  <Paragraphs>415</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an Add Function</vt:lpstr>
      <vt:lpstr>Properties of an Add Function</vt:lpstr>
      <vt:lpstr>Properties of the Add Function</vt:lpstr>
      <vt:lpstr>Properties of an Add Function</vt:lpstr>
      <vt:lpstr>PowerPoint Presentation</vt:lpstr>
      <vt:lpstr>Benefits of Property Based Testing</vt:lpstr>
      <vt:lpstr>PowerPoint Presentation</vt:lpstr>
      <vt:lpstr>FS Check to the rescue!</vt:lpstr>
      <vt:lpstr>FS Check to the rescue!</vt:lpstr>
      <vt:lpstr>PowerPoint Presentation</vt:lpstr>
      <vt:lpstr>The Diamond Kata</vt:lpstr>
      <vt:lpstr>PowerPoint Presentation</vt:lpstr>
      <vt:lpstr>Let’s write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163</cp:revision>
  <dcterms:created xsi:type="dcterms:W3CDTF">2020-05-29T18:39:26Z</dcterms:created>
  <dcterms:modified xsi:type="dcterms:W3CDTF">2020-07-23T18:23:07Z</dcterms:modified>
</cp:coreProperties>
</file>